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003366"/>
    <a:srgbClr val="00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3581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7200" b="1" dirty="0" smtClean="0">
                <a:solidFill>
                  <a:srgbClr val="FF0000"/>
                </a:solidFill>
              </a:rPr>
              <a:t>GOA</a:t>
            </a:r>
            <a:br>
              <a:rPr lang="en-US" sz="7200" b="1" dirty="0" smtClean="0">
                <a:solidFill>
                  <a:srgbClr val="FF0000"/>
                </a:solidFill>
              </a:rPr>
            </a:br>
            <a:r>
              <a:rPr lang="en-US" sz="7200" b="1" dirty="0" smtClean="0">
                <a:solidFill>
                  <a:srgbClr val="FF0000"/>
                </a:solidFill>
              </a:rPr>
              <a:t>INDIA’S GLOBAL NON-CORPORATE BRAND</a:t>
            </a:r>
            <a:r>
              <a:rPr lang="en-US" sz="7200" b="1" dirty="0">
                <a:solidFill>
                  <a:srgbClr val="FF0000"/>
                </a:solidFill>
              </a:rPr>
              <a:t/>
            </a:r>
            <a:br>
              <a:rPr lang="en-US" sz="7200" b="1" dirty="0">
                <a:solidFill>
                  <a:srgbClr val="FF0000"/>
                </a:solidFill>
              </a:rPr>
            </a:br>
            <a:endParaRPr lang="en-IN"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4131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US" sz="6600" b="1" dirty="0" smtClean="0">
                <a:solidFill>
                  <a:schemeClr val="tx2">
                    <a:lumMod val="50000"/>
                  </a:schemeClr>
                </a:solidFill>
              </a:rPr>
              <a:t>Vision</a:t>
            </a:r>
            <a:br>
              <a:rPr lang="en-US" sz="66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6600" b="1" dirty="0" smtClean="0">
                <a:solidFill>
                  <a:schemeClr val="tx2">
                    <a:lumMod val="50000"/>
                  </a:schemeClr>
                </a:solidFill>
              </a:rPr>
              <a:t>Enlightened</a:t>
            </a:r>
            <a:endParaRPr lang="en-IN" sz="6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133600"/>
            <a:ext cx="8991600" cy="4572000"/>
          </a:xfrm>
        </p:spPr>
        <p:txBody>
          <a:bodyPr>
            <a:normAutofit lnSpcReduction="10000"/>
          </a:bodyPr>
          <a:lstStyle/>
          <a:p>
            <a:r>
              <a:rPr lang="en-US" sz="4000" b="1" dirty="0" smtClean="0">
                <a:solidFill>
                  <a:srgbClr val="003366"/>
                </a:solidFill>
              </a:rPr>
              <a:t>LOSING IGNORANCE, GAINING SCIENTIFIC TEMPER</a:t>
            </a:r>
          </a:p>
          <a:p>
            <a:r>
              <a:rPr lang="en-US" sz="4000" b="1" dirty="0" smtClean="0">
                <a:solidFill>
                  <a:srgbClr val="003366"/>
                </a:solidFill>
              </a:rPr>
              <a:t>REPLACING FEAR WITH REASON</a:t>
            </a:r>
          </a:p>
          <a:p>
            <a:r>
              <a:rPr lang="en-US" sz="4000" b="1" dirty="0" smtClean="0">
                <a:solidFill>
                  <a:srgbClr val="003366"/>
                </a:solidFill>
              </a:rPr>
              <a:t>LOSING “VESTED” POWER</a:t>
            </a:r>
          </a:p>
          <a:p>
            <a:r>
              <a:rPr lang="en-US" sz="4000" b="1" smtClean="0">
                <a:solidFill>
                  <a:srgbClr val="003366"/>
                </a:solidFill>
              </a:rPr>
              <a:t>CHOICES BASED ON ENVIRONMENT, ECOLOGY, EQUITY, ECONOMICS &amp; ETHICS</a:t>
            </a:r>
            <a:endParaRPr lang="en-US" sz="4000" b="1" dirty="0" smtClean="0">
              <a:solidFill>
                <a:srgbClr val="003366"/>
              </a:solidFill>
            </a:endParaRPr>
          </a:p>
          <a:p>
            <a:pPr marL="0" indent="0">
              <a:buNone/>
            </a:pPr>
            <a:endParaRPr lang="en-IN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919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067800" cy="1249362"/>
          </a:xfrm>
        </p:spPr>
        <p:txBody>
          <a:bodyPr>
            <a:noAutofit/>
          </a:bodyPr>
          <a:lstStyle/>
          <a:p>
            <a:pPr algn="r"/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</a:rPr>
              <a:t>VISION</a:t>
            </a:r>
            <a:br>
              <a:rPr lang="en-US" sz="5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</a:rPr>
              <a:t>KNOWLEDGE-CENTRIC</a:t>
            </a:r>
            <a:endParaRPr lang="en-IN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828800"/>
            <a:ext cx="8915400" cy="4297363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LOCAL HUMAN RESOURCE AS KNOWLEDGE WORKER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HUMANPOWER AS USERS OF KNOWLEDGE</a:t>
            </a:r>
          </a:p>
          <a:p>
            <a:pPr marL="0" indent="0">
              <a:buNone/>
            </a:pPr>
            <a:endParaRPr lang="en-US" sz="3600" b="1" dirty="0" smtClean="0"/>
          </a:p>
          <a:p>
            <a:r>
              <a:rPr lang="en-US" sz="3600" b="1" dirty="0" smtClean="0"/>
              <a:t>GOA A KNOWLEDGE HUB FOR INVESTORS</a:t>
            </a:r>
            <a:endParaRPr lang="en-IN" sz="3600" b="1" dirty="0"/>
          </a:p>
        </p:txBody>
      </p:sp>
    </p:spTree>
    <p:extLst>
      <p:ext uri="{BB962C8B-B14F-4D97-AF65-F5344CB8AC3E}">
        <p14:creationId xmlns:p14="http://schemas.microsoft.com/office/powerpoint/2010/main" xmlns="" val="2155233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86800" cy="1143000"/>
          </a:xfrm>
        </p:spPr>
        <p:txBody>
          <a:bodyPr/>
          <a:lstStyle/>
          <a:p>
            <a:pPr algn="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RECOGNITION</a:t>
            </a:r>
            <a:endParaRPr lang="en-IN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610600" cy="3230563"/>
          </a:xfrm>
        </p:spPr>
        <p:txBody>
          <a:bodyPr>
            <a:noAutofit/>
          </a:bodyPr>
          <a:lstStyle/>
          <a:p>
            <a:pPr algn="r"/>
            <a:r>
              <a:rPr lang="en-US" sz="4800" b="1" dirty="0" smtClean="0">
                <a:solidFill>
                  <a:srgbClr val="FF0000"/>
                </a:solidFill>
              </a:rPr>
              <a:t>EDUCATION FOR ALL</a:t>
            </a:r>
          </a:p>
          <a:p>
            <a:pPr algn="r"/>
            <a:endParaRPr lang="en-US" sz="4800" b="1" dirty="0">
              <a:solidFill>
                <a:srgbClr val="FF0000"/>
              </a:solidFill>
            </a:endParaRPr>
          </a:p>
          <a:p>
            <a:pPr algn="r"/>
            <a:endParaRPr lang="en-US" sz="4800" b="1" dirty="0" smtClean="0">
              <a:solidFill>
                <a:srgbClr val="FF0000"/>
              </a:solidFill>
            </a:endParaRPr>
          </a:p>
          <a:p>
            <a:pPr algn="r"/>
            <a:r>
              <a:rPr lang="en-US" sz="4800" b="1" dirty="0" smtClean="0">
                <a:solidFill>
                  <a:srgbClr val="FF0000"/>
                </a:solidFill>
              </a:rPr>
              <a:t>INCLUSIVE EDUCATION</a:t>
            </a:r>
            <a:endParaRPr lang="en-IN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5870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10600" cy="1143000"/>
          </a:xfrm>
        </p:spPr>
        <p:txBody>
          <a:bodyPr>
            <a:normAutofit/>
          </a:bodyPr>
          <a:lstStyle/>
          <a:p>
            <a:pPr algn="r"/>
            <a:r>
              <a:rPr lang="en-US" sz="5400" b="1" dirty="0" smtClean="0">
                <a:solidFill>
                  <a:srgbClr val="FF0000"/>
                </a:solidFill>
              </a:rPr>
              <a:t>Challenges of future</a:t>
            </a:r>
            <a:endParaRPr lang="en-IN" sz="5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915400" cy="4800600"/>
          </a:xfrm>
        </p:spPr>
        <p:txBody>
          <a:bodyPr>
            <a:normAutofit/>
          </a:bodyPr>
          <a:lstStyle/>
          <a:p>
            <a:r>
              <a:rPr lang="en-US" sz="3600" b="1" u="sng" dirty="0" smtClean="0"/>
              <a:t>DROP OUTS </a:t>
            </a:r>
            <a:r>
              <a:rPr lang="en-US" sz="3600" b="1" dirty="0" smtClean="0"/>
              <a:t>STD. VIII &amp; BEYOND</a:t>
            </a:r>
          </a:p>
          <a:p>
            <a:r>
              <a:rPr lang="en-US" sz="3600" b="1" u="sng" dirty="0" smtClean="0"/>
              <a:t>MARKET CAREERS </a:t>
            </a:r>
            <a:r>
              <a:rPr lang="en-US" sz="3600" b="1" dirty="0" smtClean="0"/>
              <a:t>IN Science, Tech, Music, Arts &amp; creative avenues</a:t>
            </a:r>
          </a:p>
          <a:p>
            <a:r>
              <a:rPr lang="en-US" sz="3600" b="1" u="sng" dirty="0" smtClean="0"/>
              <a:t>IMPRESSION GAP</a:t>
            </a:r>
            <a:r>
              <a:rPr lang="en-US" sz="3600" b="1" dirty="0" smtClean="0"/>
              <a:t>: Private &amp; Govt. schools</a:t>
            </a:r>
          </a:p>
          <a:p>
            <a:r>
              <a:rPr lang="en-US" sz="3600" b="1" u="sng" dirty="0" smtClean="0"/>
              <a:t>SKILLS GAP</a:t>
            </a:r>
            <a:r>
              <a:rPr lang="en-US" sz="3600" b="1" dirty="0" smtClean="0"/>
              <a:t>: at all levels</a:t>
            </a:r>
          </a:p>
          <a:p>
            <a:r>
              <a:rPr lang="en-US" sz="3600" b="1" u="sng" dirty="0" smtClean="0"/>
              <a:t>DEMAND DEFICIENCY</a:t>
            </a:r>
            <a:r>
              <a:rPr lang="en-US" sz="3600" b="1" dirty="0" smtClean="0"/>
              <a:t>: Arts faculties, Natural Sciences, Social Sciences</a:t>
            </a:r>
            <a:endParaRPr lang="en-IN" sz="3600" b="1" dirty="0"/>
          </a:p>
        </p:txBody>
      </p:sp>
    </p:spTree>
    <p:extLst>
      <p:ext uri="{BB962C8B-B14F-4D97-AF65-F5344CB8AC3E}">
        <p14:creationId xmlns:p14="http://schemas.microsoft.com/office/powerpoint/2010/main" xmlns="" val="936456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10600" cy="1143000"/>
          </a:xfrm>
        </p:spPr>
        <p:txBody>
          <a:bodyPr/>
          <a:lstStyle/>
          <a:p>
            <a:pPr algn="r"/>
            <a:r>
              <a:rPr lang="en-US" b="1" dirty="0" smtClean="0">
                <a:solidFill>
                  <a:srgbClr val="FF0000"/>
                </a:solidFill>
              </a:rPr>
              <a:t>INSTITUTIONS PROPOSED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1054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6666"/>
                </a:solidFill>
              </a:rPr>
              <a:t>Indian Institute of Science Education &amp; Research</a:t>
            </a:r>
          </a:p>
          <a:p>
            <a:r>
              <a:rPr lang="en-US" sz="4800" b="1" dirty="0" smtClean="0">
                <a:solidFill>
                  <a:srgbClr val="006666"/>
                </a:solidFill>
              </a:rPr>
              <a:t>Indian Institute of Technology</a:t>
            </a:r>
          </a:p>
          <a:p>
            <a:r>
              <a:rPr lang="en-US" sz="4800" b="1" dirty="0" smtClean="0">
                <a:solidFill>
                  <a:srgbClr val="006666"/>
                </a:solidFill>
              </a:rPr>
              <a:t>Indian Institute of Management</a:t>
            </a:r>
          </a:p>
          <a:p>
            <a:r>
              <a:rPr lang="en-US" sz="4800" b="1" dirty="0" smtClean="0">
                <a:solidFill>
                  <a:srgbClr val="006666"/>
                </a:solidFill>
              </a:rPr>
              <a:t>Campus of National Maritime University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08262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10600" cy="1143000"/>
          </a:xfrm>
        </p:spPr>
        <p:txBody>
          <a:bodyPr>
            <a:normAutofit/>
          </a:bodyPr>
          <a:lstStyle/>
          <a:p>
            <a:pPr algn="r"/>
            <a:r>
              <a:rPr lang="en-US" sz="4800" b="1" dirty="0" smtClean="0">
                <a:solidFill>
                  <a:srgbClr val="FF0000"/>
                </a:solidFill>
              </a:rPr>
              <a:t>Proposals 2 GU</a:t>
            </a:r>
            <a:endParaRPr lang="en-IN" sz="4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b="1" dirty="0" smtClean="0"/>
              <a:t>Programs in Fine Arts, Performing Arts &amp; Music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School of Education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School of Media &amp; Media Research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School for Design &amp; Planning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Research &amp; Innovation Park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Marine Microbial Research Centre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Oceanographic Studies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Bio-Medical Research Centre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xmlns="" val="2313741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6666"/>
                </a:solidFill>
              </a:rPr>
              <a:t>INTERNATIONAL UNIVERSITY </a:t>
            </a:r>
            <a:br>
              <a:rPr lang="en-US" b="1" dirty="0" smtClean="0">
                <a:solidFill>
                  <a:srgbClr val="006666"/>
                </a:solidFill>
              </a:rPr>
            </a:br>
            <a:r>
              <a:rPr lang="en-US" b="1" dirty="0" smtClean="0">
                <a:solidFill>
                  <a:srgbClr val="006666"/>
                </a:solidFill>
              </a:rPr>
              <a:t>with multi-disciplinary centers</a:t>
            </a:r>
            <a:endParaRPr lang="en-IN" b="1" dirty="0">
              <a:solidFill>
                <a:srgbClr val="0066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86200"/>
            <a:ext cx="8229600" cy="2239963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6000" b="1" dirty="0" smtClean="0">
                <a:solidFill>
                  <a:srgbClr val="006666"/>
                </a:solidFill>
              </a:rPr>
              <a:t>BEYOND NATIONS</a:t>
            </a:r>
          </a:p>
          <a:p>
            <a:pPr marL="0" indent="0" algn="ctr">
              <a:buNone/>
            </a:pPr>
            <a:r>
              <a:rPr lang="en-US" sz="6000" b="1" dirty="0" smtClean="0">
                <a:solidFill>
                  <a:srgbClr val="006666"/>
                </a:solidFill>
              </a:rPr>
              <a:t>Students, faculty, researchers</a:t>
            </a:r>
            <a:endParaRPr lang="en-IN" sz="6000" b="1" dirty="0">
              <a:solidFill>
                <a:srgbClr val="00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4696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534400" cy="838200"/>
          </a:xfrm>
        </p:spPr>
        <p:txBody>
          <a:bodyPr/>
          <a:lstStyle/>
          <a:p>
            <a:pPr algn="r"/>
            <a:r>
              <a:rPr lang="en-US" b="1" dirty="0" smtClean="0">
                <a:solidFill>
                  <a:srgbClr val="006666"/>
                </a:solidFill>
              </a:rPr>
              <a:t>OPERATIONAL IMPLICATIONS</a:t>
            </a:r>
            <a:endParaRPr lang="en-IN" b="1" dirty="0">
              <a:solidFill>
                <a:srgbClr val="0066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60198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000" b="1" dirty="0" smtClean="0"/>
              <a:t>OWNERSHIP BY STAKEHOLDERS, GOVT IS JUST ONE OF THEM</a:t>
            </a:r>
          </a:p>
          <a:p>
            <a:pPr>
              <a:buFont typeface="Wingdings" pitchFamily="2" charset="2"/>
              <a:buChar char="Ø"/>
            </a:pPr>
            <a:r>
              <a:rPr lang="en-US" sz="4000" b="1" dirty="0" smtClean="0"/>
              <a:t>SKILL STATEMENT MANDATORY FOR Course, Program, Curriculum, Topic and Sub-topic</a:t>
            </a:r>
          </a:p>
          <a:p>
            <a:pPr>
              <a:buFont typeface="Wingdings" pitchFamily="2" charset="2"/>
              <a:buChar char="Ø"/>
            </a:pPr>
            <a:r>
              <a:rPr lang="en-US" sz="4000" b="1" dirty="0" smtClean="0"/>
              <a:t>FULL TIME/DAY SCHOOL &amp; COLLEGE</a:t>
            </a:r>
          </a:p>
          <a:p>
            <a:pPr>
              <a:buFont typeface="Wingdings" pitchFamily="2" charset="2"/>
              <a:buChar char="Ø"/>
            </a:pPr>
            <a:r>
              <a:rPr lang="en-US" sz="4000" b="1" dirty="0" smtClean="0"/>
              <a:t>JOY &amp; HAPPINESS in teaching, learning, evaluation, innovation, research</a:t>
            </a:r>
          </a:p>
          <a:p>
            <a:pPr>
              <a:buFont typeface="Wingdings" pitchFamily="2" charset="2"/>
              <a:buChar char="Ø"/>
            </a:pPr>
            <a:endParaRPr lang="en-IN" sz="4000" b="1" dirty="0"/>
          </a:p>
        </p:txBody>
      </p:sp>
    </p:spTree>
    <p:extLst>
      <p:ext uri="{BB962C8B-B14F-4D97-AF65-F5344CB8AC3E}">
        <p14:creationId xmlns:p14="http://schemas.microsoft.com/office/powerpoint/2010/main" xmlns="" val="1045232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9067800" cy="990600"/>
          </a:xfrm>
        </p:spPr>
        <p:txBody>
          <a:bodyPr/>
          <a:lstStyle/>
          <a:p>
            <a:pPr algn="r"/>
            <a:r>
              <a:rPr lang="en-US" b="1" dirty="0" smtClean="0">
                <a:solidFill>
                  <a:srgbClr val="006666"/>
                </a:solidFill>
              </a:rPr>
              <a:t>“unrecognized” sector</a:t>
            </a:r>
            <a:endParaRPr lang="en-IN" b="1" dirty="0">
              <a:solidFill>
                <a:srgbClr val="0066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154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Recognize contribution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b="1" dirty="0" smtClean="0"/>
              <a:t>Travel, Tourism, Hotel Management, Hospitality, Business Management, Para-medical, Para-engineering, health, BFI, IT, electronic media, entertainment: </a:t>
            </a:r>
            <a:r>
              <a:rPr lang="en-US" sz="4300" b="1" dirty="0" smtClean="0"/>
              <a:t>14 areas</a:t>
            </a:r>
            <a:r>
              <a:rPr lang="en-US" b="1" dirty="0" smtClean="0"/>
              <a:t>)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Adopt placement responsibility leaf 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Understand market reality of costs &amp; revenue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Be facilitator &amp; regulator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Convert THIS SECTOR as an ASSET</a:t>
            </a:r>
          </a:p>
          <a:p>
            <a:endParaRPr lang="en-IN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4488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271</Words>
  <Application>Microsoft Office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GOA INDIA’S GLOBAL NON-CORPORATE BRAND </vt:lpstr>
      <vt:lpstr>VISION KNOWLEDGE-CENTRIC</vt:lpstr>
      <vt:lpstr>RECOGNITION</vt:lpstr>
      <vt:lpstr>Challenges of future</vt:lpstr>
      <vt:lpstr>INSTITUTIONS PROPOSED</vt:lpstr>
      <vt:lpstr>Proposals 2 GU</vt:lpstr>
      <vt:lpstr>INTERNATIONAL UNIVERSITY  with multi-disciplinary centers</vt:lpstr>
      <vt:lpstr>OPERATIONAL IMPLICATIONS</vt:lpstr>
      <vt:lpstr>“unrecognized” sector</vt:lpstr>
      <vt:lpstr>Vision Enlightened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 INDIA’S GLOBAL NON-CORPORATE BRAND</dc:title>
  <dc:creator>Prabhakar Timble</dc:creator>
  <cp:lastModifiedBy>ICG</cp:lastModifiedBy>
  <cp:revision>12</cp:revision>
  <dcterms:created xsi:type="dcterms:W3CDTF">2006-08-16T00:00:00Z</dcterms:created>
  <dcterms:modified xsi:type="dcterms:W3CDTF">2012-08-12T03:50:42Z</dcterms:modified>
</cp:coreProperties>
</file>