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0"/>
  </p:notesMasterIdLst>
  <p:sldIdLst>
    <p:sldId id="256" r:id="rId2"/>
    <p:sldId id="297" r:id="rId3"/>
    <p:sldId id="298" r:id="rId4"/>
    <p:sldId id="260" r:id="rId5"/>
    <p:sldId id="304" r:id="rId6"/>
    <p:sldId id="261" r:id="rId7"/>
    <p:sldId id="300" r:id="rId8"/>
    <p:sldId id="299" r:id="rId9"/>
    <p:sldId id="264" r:id="rId10"/>
    <p:sldId id="362" r:id="rId11"/>
    <p:sldId id="306" r:id="rId12"/>
    <p:sldId id="308" r:id="rId13"/>
    <p:sldId id="309" r:id="rId14"/>
    <p:sldId id="310" r:id="rId15"/>
    <p:sldId id="312" r:id="rId16"/>
    <p:sldId id="314" r:id="rId17"/>
    <p:sldId id="316" r:id="rId18"/>
    <p:sldId id="318" r:id="rId19"/>
    <p:sldId id="320" r:id="rId20"/>
    <p:sldId id="329" r:id="rId21"/>
    <p:sldId id="323" r:id="rId22"/>
    <p:sldId id="325" r:id="rId23"/>
    <p:sldId id="322" r:id="rId24"/>
    <p:sldId id="327" r:id="rId25"/>
    <p:sldId id="331" r:id="rId26"/>
    <p:sldId id="335" r:id="rId27"/>
    <p:sldId id="333" r:id="rId28"/>
    <p:sldId id="337" r:id="rId29"/>
    <p:sldId id="339" r:id="rId30"/>
    <p:sldId id="341" r:id="rId31"/>
    <p:sldId id="365" r:id="rId32"/>
    <p:sldId id="366" r:id="rId33"/>
    <p:sldId id="369" r:id="rId34"/>
    <p:sldId id="370" r:id="rId35"/>
    <p:sldId id="342" r:id="rId36"/>
    <p:sldId id="344" r:id="rId37"/>
    <p:sldId id="346" r:id="rId38"/>
    <p:sldId id="348" r:id="rId39"/>
    <p:sldId id="350" r:id="rId40"/>
    <p:sldId id="352" r:id="rId41"/>
    <p:sldId id="354" r:id="rId42"/>
    <p:sldId id="356" r:id="rId43"/>
    <p:sldId id="358" r:id="rId44"/>
    <p:sldId id="360" r:id="rId45"/>
    <p:sldId id="268" r:id="rId46"/>
    <p:sldId id="287" r:id="rId47"/>
    <p:sldId id="361" r:id="rId48"/>
    <p:sldId id="295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44A1C-C18A-425B-AD63-C00127E9DAE4}" type="datetimeFigureOut">
              <a:rPr lang="en-IN" smtClean="0"/>
              <a:pPr/>
              <a:t>07-07-2014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7F56A-FBAE-4B76-9D43-CF1093904CC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7FF0-736A-4B49-A379-32E451F1F764}" type="datetime1">
              <a:rPr lang="en-US" smtClean="0"/>
              <a:pPr/>
              <a:t>7/7/2014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A320-E4B0-4FE1-930B-01CB3DFE65B5}" type="datetime1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62A2-B2C4-4381-9572-DCB377FFC630}" type="datetime1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776-2C05-4D54-8FE3-C02CC4309B06}" type="datetime1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5929-83FA-4C2A-BE20-3CF28ADA54D4}" type="datetime1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F180-E02A-430D-88DD-DF5D41F797D0}" type="datetime1">
              <a:rPr lang="en-US" smtClean="0"/>
              <a:pPr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D4B2-9AF8-48E8-A0A2-F29C07A23304}" type="datetime1">
              <a:rPr lang="en-US" smtClean="0"/>
              <a:pPr/>
              <a:t>7/7/2014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22FC-9CC7-4DD2-9095-10CA9E3B4924}" type="datetime1">
              <a:rPr lang="en-US" smtClean="0"/>
              <a:pPr/>
              <a:t>7/7/2014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69D5-F0F6-46DE-AC20-487FEE0C7552}" type="datetime1">
              <a:rPr lang="en-US" smtClean="0"/>
              <a:pPr/>
              <a:t>7/7/2014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EFE5-62D6-4017-A9D7-094DB3D0150C}" type="datetime1">
              <a:rPr lang="en-US" smtClean="0"/>
              <a:pPr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93E6-3235-442C-B3FC-9D3483DDF97D}" type="datetime1">
              <a:rPr lang="en-US" smtClean="0"/>
              <a:pPr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48223D-0B43-4F06-892C-D2C9AE52BB27}" type="datetime1">
              <a:rPr lang="en-US" smtClean="0"/>
              <a:pPr/>
              <a:t>7/7/2014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r"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IMPORTANCE OF TOOTH REPLACEMENT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94366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 smtClean="0"/>
              <a:t>Dr. Sapna </a:t>
            </a:r>
            <a:r>
              <a:rPr lang="en-US" dirty="0" smtClean="0"/>
              <a:t>A. Nagarsenkar</a:t>
            </a:r>
            <a:endParaRPr lang="en-US" dirty="0" smtClean="0"/>
          </a:p>
          <a:p>
            <a:r>
              <a:rPr lang="en-US" dirty="0" smtClean="0"/>
              <a:t>MDS (Prosthodontics)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5300" dirty="0" smtClean="0">
                <a:solidFill>
                  <a:schemeClr val="tx1"/>
                </a:solidFill>
              </a:rPr>
              <a:t>Trauma  causing vertical fracture of  </a:t>
            </a:r>
            <a:r>
              <a:rPr lang="en-US" sz="5300" dirty="0" smtClean="0">
                <a:solidFill>
                  <a:schemeClr val="tx1"/>
                </a:solidFill>
              </a:rPr>
              <a:t>teeth</a:t>
            </a:r>
            <a:endParaRPr lang="en-IN" sz="53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 descr="C:\Users\user\Pictures\vertical tooth fra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133600"/>
            <a:ext cx="5637221" cy="416851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5300" dirty="0" smtClean="0">
                <a:solidFill>
                  <a:schemeClr val="tx1"/>
                </a:solidFill>
              </a:rPr>
              <a:t>4.Oral lesions </a:t>
            </a:r>
            <a:br>
              <a:rPr lang="en-US" sz="5300" dirty="0" smtClean="0">
                <a:solidFill>
                  <a:schemeClr val="tx1"/>
                </a:solidFill>
              </a:rPr>
            </a:br>
            <a:r>
              <a:rPr lang="en-US" sz="5300" dirty="0" smtClean="0">
                <a:solidFill>
                  <a:schemeClr val="tx1"/>
                </a:solidFill>
              </a:rPr>
              <a:t>Dental cyst</a:t>
            </a:r>
            <a:endParaRPr lang="en-IN" sz="53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2290" name="Picture 2" descr="C:\Users\user\Desktop\Gauri Dental Slides\cy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106168"/>
            <a:ext cx="4876800" cy="421030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>
                <a:solidFill>
                  <a:schemeClr val="tx1"/>
                </a:solidFill>
              </a:rPr>
              <a:t>Dental tumors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2770" name="Picture 2" descr="C:\Users\user\Desktop\Gauri Dental Slides\tumou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011515"/>
            <a:ext cx="3962400" cy="426064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5.Congenitally missing teeth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050" name="Picture 2" descr="C:\Users\user\Pictures\congenitally missing teet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1" y="2247742"/>
            <a:ext cx="6389320" cy="415305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sz="5400" dirty="0" smtClean="0"/>
              <a:t>Sequelae of missing natural teeth</a:t>
            </a:r>
            <a:endParaRPr lang="en-IN" sz="5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Missing anterior tooth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8434" name="Picture 2" descr="C:\Users\user\Desktop\Gauri Dental Slides\loss of anteror too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133600"/>
            <a:ext cx="7261412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>
                <a:solidFill>
                  <a:schemeClr val="tx1"/>
                </a:solidFill>
              </a:rPr>
              <a:t>L</a:t>
            </a:r>
            <a:r>
              <a:rPr lang="en-IN" sz="6000" dirty="0" smtClean="0">
                <a:solidFill>
                  <a:schemeClr val="tx1"/>
                </a:solidFill>
              </a:rPr>
              <a:t>oss </a:t>
            </a:r>
            <a:r>
              <a:rPr lang="en-IN" sz="6000" dirty="0" smtClean="0">
                <a:solidFill>
                  <a:schemeClr val="tx1"/>
                </a:solidFill>
              </a:rPr>
              <a:t>of </a:t>
            </a:r>
            <a:r>
              <a:rPr lang="en-IN" sz="6000" dirty="0" smtClean="0">
                <a:solidFill>
                  <a:schemeClr val="tx1"/>
                </a:solidFill>
              </a:rPr>
              <a:t>posterior tooth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9459" name="Picture 3" descr="C:\Users\user\Desktop\Gauri Dental Slides\loss of first molar too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79653"/>
            <a:ext cx="6172200" cy="426101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>
                <a:solidFill>
                  <a:schemeClr val="tx1"/>
                </a:solidFill>
              </a:rPr>
              <a:t>Wear </a:t>
            </a:r>
            <a:r>
              <a:rPr lang="en-US" sz="6000" dirty="0" smtClean="0">
                <a:solidFill>
                  <a:schemeClr val="tx1"/>
                </a:solidFill>
              </a:rPr>
              <a:t>facets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4818" name="Picture 2" descr="C:\Users\user\Desktop\Gauri Dental Slides\wear fac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1" y="2026670"/>
            <a:ext cx="5862174" cy="422173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>
                <a:solidFill>
                  <a:schemeClr val="tx1"/>
                </a:solidFill>
              </a:rPr>
              <a:t>Migration </a:t>
            </a:r>
            <a:r>
              <a:rPr lang="en-US" sz="6000" dirty="0" smtClean="0">
                <a:solidFill>
                  <a:schemeClr val="tx1"/>
                </a:solidFill>
              </a:rPr>
              <a:t>of teeth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22530" name="Picture 2" descr="C:\Users\user\Desktop\Gauri Dental Slides\migration of tee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049780"/>
            <a:ext cx="4807580" cy="41986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5300" dirty="0" smtClean="0">
                <a:solidFill>
                  <a:schemeClr val="tx1"/>
                </a:solidFill>
              </a:rPr>
              <a:t>Supraeruption of opposing tooth</a:t>
            </a:r>
            <a:endParaRPr lang="en-IN" sz="53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9698" name="Picture 2" descr="C:\Users\user\Desktop\Gauri Dental Slides\supraerup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57400"/>
            <a:ext cx="6248400" cy="409202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>
                <a:solidFill>
                  <a:schemeClr val="tx1"/>
                </a:solidFill>
              </a:rPr>
              <a:t>Normal </a:t>
            </a:r>
            <a:r>
              <a:rPr lang="en-US" sz="6000" dirty="0" smtClean="0">
                <a:solidFill>
                  <a:schemeClr val="tx1"/>
                </a:solidFill>
              </a:rPr>
              <a:t>dentition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6386" name="Picture 2" descr="C:\Users\user\Desktop\Gauri Dental Slides\healthy denti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337" y="2133601"/>
            <a:ext cx="6344063" cy="427585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>
                <a:solidFill>
                  <a:schemeClr val="tx1"/>
                </a:solidFill>
              </a:rPr>
              <a:t>Spacing </a:t>
            </a:r>
            <a:r>
              <a:rPr lang="en-US" sz="6000" dirty="0" smtClean="0">
                <a:solidFill>
                  <a:schemeClr val="tx1"/>
                </a:solidFill>
              </a:rPr>
              <a:t>between </a:t>
            </a:r>
            <a:r>
              <a:rPr lang="en-US" sz="6000" dirty="0" smtClean="0">
                <a:solidFill>
                  <a:schemeClr val="tx1"/>
                </a:solidFill>
              </a:rPr>
              <a:t>teeth as a result of migration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28674" name="Picture 2" descr="C:\Users\user\Desktop\Gauri Dental Slides\spacing between tee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000250"/>
            <a:ext cx="5867400" cy="44005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3600" dirty="0" smtClean="0">
                <a:solidFill>
                  <a:schemeClr val="tx1"/>
                </a:solidFill>
              </a:rPr>
              <a:t>Food lodgement causing initiation of caries and periodontal problems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29698" name="Picture 2" descr="C:\Users\user\Desktop\Gauri Dental Slides\supraerup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57400"/>
            <a:ext cx="6248400" cy="409202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>
                <a:solidFill>
                  <a:schemeClr val="tx1"/>
                </a:solidFill>
              </a:rPr>
              <a:t>Normal </a:t>
            </a:r>
            <a:r>
              <a:rPr lang="en-US" sz="6000" dirty="0" smtClean="0">
                <a:solidFill>
                  <a:schemeClr val="tx1"/>
                </a:solidFill>
              </a:rPr>
              <a:t>occlusion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25602" name="Picture 2" descr="C:\Users\user\Desktop\Gauri Dental Slides\normal occlus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036064"/>
            <a:ext cx="5029200" cy="430834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>
                <a:solidFill>
                  <a:schemeClr val="tx1"/>
                </a:solidFill>
              </a:rPr>
              <a:t>Occlusion </a:t>
            </a:r>
            <a:r>
              <a:rPr lang="en-US" sz="6000" dirty="0" smtClean="0">
                <a:solidFill>
                  <a:schemeClr val="tx1"/>
                </a:solidFill>
              </a:rPr>
              <a:t>deranged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26626" name="Picture 2" descr="C:\Users\user\Desktop\Gauri Dental Slides\occlusion derang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020824"/>
            <a:ext cx="4876800" cy="425907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>
                <a:solidFill>
                  <a:schemeClr val="tx1"/>
                </a:solidFill>
              </a:rPr>
              <a:t>Muscles </a:t>
            </a:r>
            <a:r>
              <a:rPr lang="en-US" sz="6000" dirty="0" smtClean="0">
                <a:solidFill>
                  <a:schemeClr val="tx1"/>
                </a:solidFill>
              </a:rPr>
              <a:t>of </a:t>
            </a:r>
            <a:r>
              <a:rPr lang="en-US" sz="6000" dirty="0" smtClean="0">
                <a:solidFill>
                  <a:schemeClr val="tx1"/>
                </a:solidFill>
              </a:rPr>
              <a:t>mastication affected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23554" name="Picture 2" descr="C:\Users\user\Desktop\Gauri Dental Slides\muscles of masti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4974" y="2057400"/>
            <a:ext cx="6026426" cy="4200236"/>
          </a:xfrm>
          <a:prstGeom prst="rect">
            <a:avLst/>
          </a:prstGeom>
          <a:noFill/>
        </p:spPr>
      </p:pic>
      <p:pic>
        <p:nvPicPr>
          <p:cNvPr id="7" name="Picture 2" descr="C:\Users\user\Desktop\Gauri Dental Slides\muscles of masti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057400"/>
            <a:ext cx="6026426" cy="42002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4900" dirty="0" smtClean="0">
                <a:solidFill>
                  <a:schemeClr val="tx1"/>
                </a:solidFill>
              </a:rPr>
              <a:t>Affects temporomandibular joint</a:t>
            </a:r>
            <a:endParaRPr lang="en-IN" sz="49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31746" name="Picture 2" descr="C:\Users\user\Desktop\Gauri Dental Slides\tm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727" y="2133600"/>
            <a:ext cx="7342909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5300" dirty="0" smtClean="0">
                <a:solidFill>
                  <a:schemeClr val="tx1"/>
                </a:solidFill>
              </a:rPr>
              <a:t>L</a:t>
            </a:r>
            <a:r>
              <a:rPr lang="en-US" sz="5300" dirty="0" smtClean="0">
                <a:solidFill>
                  <a:schemeClr val="tx1"/>
                </a:solidFill>
              </a:rPr>
              <a:t>oss of multiple posterior teeth in a single arch</a:t>
            </a:r>
            <a:endParaRPr lang="en-IN" sz="53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13314" name="Picture 2" descr="C:\Users\user\Desktop\Gauri Dental Slides\effects of mandibular overclos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95500"/>
            <a:ext cx="5537200" cy="41529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5300" dirty="0" smtClean="0">
                <a:solidFill>
                  <a:schemeClr val="tx1"/>
                </a:solidFill>
              </a:rPr>
              <a:t>Bilateral loss of posterior teeth in both the arches</a:t>
            </a:r>
            <a:endParaRPr lang="en-IN" sz="53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21506" name="Picture 2" descr="C:\Users\user\Desktop\Gauri Dental Slides\mandibular overclos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019300"/>
            <a:ext cx="5715000" cy="42862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>
                <a:solidFill>
                  <a:schemeClr val="tx1"/>
                </a:solidFill>
              </a:rPr>
              <a:t>Change in facial profile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10242" name="Picture 2" descr="C:\Users\user\Desktop\Gauri Dental Slides\collapsed b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053814"/>
            <a:ext cx="5486400" cy="428154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>
                <a:solidFill>
                  <a:schemeClr val="tx1"/>
                </a:solidFill>
              </a:rPr>
              <a:t>Mandibular rotation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30722" name="Picture 2" descr="C:\Users\user\Desktop\Gauri Dental Slides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81200"/>
            <a:ext cx="5791200" cy="4343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6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6000" dirty="0" smtClean="0">
                <a:latin typeface="Arial" pitchFamily="34" charset="0"/>
                <a:cs typeface="Arial" pitchFamily="34" charset="0"/>
              </a:rPr>
              <a:t>Causes 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of tooth loss</a:t>
            </a:r>
            <a:endParaRPr lang="en-IN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5300" dirty="0" smtClean="0">
                <a:solidFill>
                  <a:schemeClr val="tx1"/>
                </a:solidFill>
              </a:rPr>
              <a:t>Mandibular </a:t>
            </a:r>
            <a:r>
              <a:rPr lang="en-US" sz="5300" dirty="0" err="1" smtClean="0">
                <a:solidFill>
                  <a:schemeClr val="tx1"/>
                </a:solidFill>
              </a:rPr>
              <a:t>overclosure</a:t>
            </a:r>
            <a:endParaRPr lang="en-IN" sz="53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13314" name="Picture 2" descr="C:\Users\user\Desktop\Gauri Dental Slides\effects of mandibular overclos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95500"/>
            <a:ext cx="5537200" cy="41529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5300" dirty="0" smtClean="0">
                <a:solidFill>
                  <a:schemeClr val="tx1"/>
                </a:solidFill>
              </a:rPr>
              <a:t>Wear</a:t>
            </a:r>
            <a:r>
              <a:rPr lang="en-US" sz="5300" dirty="0" smtClean="0">
                <a:solidFill>
                  <a:schemeClr val="tx1"/>
                </a:solidFill>
              </a:rPr>
              <a:t> of anterior teeth</a:t>
            </a:r>
            <a:endParaRPr lang="en-IN" sz="53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3074" name="Picture 2" descr="C:\Users\user\Pictures\anterior teet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136914"/>
            <a:ext cx="7239000" cy="409160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5300" dirty="0" smtClean="0">
                <a:solidFill>
                  <a:schemeClr val="tx1"/>
                </a:solidFill>
              </a:rPr>
              <a:t>Chipping and fracture</a:t>
            </a:r>
            <a:r>
              <a:rPr lang="en-US" sz="5300" dirty="0" smtClean="0">
                <a:solidFill>
                  <a:schemeClr val="tx1"/>
                </a:solidFill>
              </a:rPr>
              <a:t> of anterior teeth</a:t>
            </a:r>
            <a:endParaRPr lang="en-IN" sz="53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4098" name="Picture 2" descr="C:\Users\user\Pictures\chipping fracture of anterior tee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059618"/>
            <a:ext cx="6324600" cy="420873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>
                <a:solidFill>
                  <a:schemeClr val="tx1"/>
                </a:solidFill>
              </a:rPr>
              <a:t>Muscles </a:t>
            </a:r>
            <a:r>
              <a:rPr lang="en-US" sz="6000" dirty="0" smtClean="0">
                <a:solidFill>
                  <a:schemeClr val="tx1"/>
                </a:solidFill>
              </a:rPr>
              <a:t>of </a:t>
            </a:r>
            <a:r>
              <a:rPr lang="en-US" sz="6000" dirty="0" smtClean="0">
                <a:solidFill>
                  <a:schemeClr val="tx1"/>
                </a:solidFill>
              </a:rPr>
              <a:t>mastication affected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23554" name="Picture 2" descr="C:\Users\user\Desktop\Gauri Dental Slides\muscles of masti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4974" y="2057400"/>
            <a:ext cx="6026426" cy="4200236"/>
          </a:xfrm>
          <a:prstGeom prst="rect">
            <a:avLst/>
          </a:prstGeom>
          <a:noFill/>
        </p:spPr>
      </p:pic>
      <p:pic>
        <p:nvPicPr>
          <p:cNvPr id="7" name="Picture 2" descr="C:\Users\user\Desktop\Gauri Dental Slides\muscles of masti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057400"/>
            <a:ext cx="6026426" cy="42002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4900" dirty="0" smtClean="0">
                <a:solidFill>
                  <a:schemeClr val="tx1"/>
                </a:solidFill>
              </a:rPr>
              <a:t>Affects temporomandibular joint</a:t>
            </a:r>
            <a:endParaRPr lang="en-IN" sz="49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31746" name="Picture 2" descr="C:\Users\user\Desktop\Gauri Dental Slides\tm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727" y="2133600"/>
            <a:ext cx="7342909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endParaRPr lang="en-IN" sz="53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US" sz="3200" dirty="0" smtClean="0">
              <a:latin typeface="+mj-lt"/>
            </a:endParaRPr>
          </a:p>
          <a:p>
            <a:pPr algn="ctr"/>
            <a:r>
              <a:rPr lang="en-US" sz="6000" dirty="0" smtClean="0">
                <a:latin typeface="+mj-lt"/>
              </a:rPr>
              <a:t>Treatment options for missing natural teeth</a:t>
            </a:r>
            <a:endParaRPr lang="en-IN" sz="60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>
                <a:solidFill>
                  <a:schemeClr val="tx1"/>
                </a:solidFill>
              </a:rPr>
              <a:t>Anterior bridge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6146" name="Picture 2" descr="C:\Users\user\Desktop\Gauri Dental Slides\ant fp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057400"/>
            <a:ext cx="7248293" cy="3962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>
                <a:solidFill>
                  <a:schemeClr val="tx1"/>
                </a:solidFill>
              </a:rPr>
              <a:t>Posterior bridge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15362" name="Picture 2" descr="C:\Users\user\Desktop\Gauri Dental Slides\fp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2411" y="2057400"/>
            <a:ext cx="5912789" cy="413356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5300" dirty="0" smtClean="0">
                <a:solidFill>
                  <a:schemeClr val="tx1"/>
                </a:solidFill>
              </a:rPr>
              <a:t>Implants for individual teeth</a:t>
            </a:r>
            <a:endParaRPr lang="en-IN" sz="53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17410" name="Picture 2" descr="C:\Users\user\Desktop\Gauri Dental Slides\impla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804" y="2057400"/>
            <a:ext cx="6937829" cy="4267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5300" dirty="0" smtClean="0">
                <a:solidFill>
                  <a:schemeClr val="tx1"/>
                </a:solidFill>
              </a:rPr>
              <a:t>Acrylic removable partial denture</a:t>
            </a:r>
            <a:endParaRPr lang="en-IN" sz="53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5122" name="Picture 2" descr="C:\Users\user\Desktop\Gauri Dental Slides\acrylic den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090928"/>
            <a:ext cx="6376988" cy="408127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>
                <a:solidFill>
                  <a:schemeClr val="tx1"/>
                </a:solidFill>
              </a:rPr>
              <a:t>1</a:t>
            </a:r>
            <a:r>
              <a:rPr lang="en-US" sz="6000" dirty="0" smtClean="0">
                <a:solidFill>
                  <a:schemeClr val="tx1"/>
                </a:solidFill>
              </a:rPr>
              <a:t>.Dental caries</a:t>
            </a:r>
            <a:r>
              <a:rPr lang="en-US" sz="6000" dirty="0" smtClean="0">
                <a:solidFill>
                  <a:schemeClr val="tx1"/>
                </a:solidFill>
              </a:rPr>
              <a:t/>
            </a:r>
            <a:br>
              <a:rPr lang="en-US" sz="6000" dirty="0" smtClean="0">
                <a:solidFill>
                  <a:schemeClr val="tx1"/>
                </a:solidFill>
              </a:rPr>
            </a:b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7" name="Picture 3" descr="C:\Users\user\Desktop\Gauri Dental Slides\1.dental deca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399" y="2362200"/>
            <a:ext cx="2112065" cy="3886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5300" dirty="0" smtClean="0">
                <a:solidFill>
                  <a:schemeClr val="tx1"/>
                </a:solidFill>
              </a:rPr>
              <a:t>Lower </a:t>
            </a:r>
            <a:r>
              <a:rPr lang="en-US" sz="5300" dirty="0" smtClean="0">
                <a:solidFill>
                  <a:schemeClr val="tx1"/>
                </a:solidFill>
              </a:rPr>
              <a:t>cast </a:t>
            </a:r>
            <a:r>
              <a:rPr lang="en-US" sz="5300" dirty="0" smtClean="0">
                <a:solidFill>
                  <a:schemeClr val="tx1"/>
                </a:solidFill>
              </a:rPr>
              <a:t>partial denture (Removab</a:t>
            </a:r>
            <a:r>
              <a:rPr lang="en-US" sz="6000" dirty="0" smtClean="0">
                <a:solidFill>
                  <a:schemeClr val="tx1"/>
                </a:solidFill>
              </a:rPr>
              <a:t>le)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20482" name="Picture 2" descr="C:\Users\user\Desktop\Gauri Dental Slides\lower cast rp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981200"/>
            <a:ext cx="4343400" cy="4343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5300" dirty="0" smtClean="0">
                <a:solidFill>
                  <a:schemeClr val="tx1"/>
                </a:solidFill>
              </a:rPr>
              <a:t>Upper </a:t>
            </a:r>
            <a:r>
              <a:rPr lang="en-US" sz="5300" dirty="0" smtClean="0">
                <a:solidFill>
                  <a:schemeClr val="tx1"/>
                </a:solidFill>
              </a:rPr>
              <a:t>cast </a:t>
            </a:r>
            <a:r>
              <a:rPr lang="en-US" sz="5300" dirty="0" smtClean="0">
                <a:solidFill>
                  <a:schemeClr val="tx1"/>
                </a:solidFill>
              </a:rPr>
              <a:t>partial denture (Removable)</a:t>
            </a:r>
            <a:endParaRPr lang="en-IN" sz="53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33794" name="Picture 2" descr="C:\Users\user\Desktop\Gauri Dental Slides\upper cast rp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032000"/>
            <a:ext cx="4572000" cy="4267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>
                <a:solidFill>
                  <a:schemeClr val="tx1"/>
                </a:solidFill>
              </a:rPr>
              <a:t>Flexi denture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14338" name="Picture 2" descr="C:\Users\user\Desktop\Gauri Dental Slides\flexi dentu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199" y="2045970"/>
            <a:ext cx="6299823" cy="427863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>
                <a:solidFill>
                  <a:schemeClr val="tx1"/>
                </a:solidFill>
              </a:rPr>
              <a:t>Complete </a:t>
            </a:r>
            <a:r>
              <a:rPr lang="en-US" sz="6000" dirty="0" smtClean="0">
                <a:solidFill>
                  <a:schemeClr val="tx1"/>
                </a:solidFill>
              </a:rPr>
              <a:t>dentures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11266" name="Picture 2" descr="C:\Users\user\Desktop\Gauri Dental Slides\complete dentu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082800"/>
            <a:ext cx="6248400" cy="4165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IN" sz="6000" dirty="0" smtClean="0">
                <a:solidFill>
                  <a:schemeClr val="tx1"/>
                </a:solidFill>
              </a:rPr>
              <a:t>Implant supported denture(Ball &amp; Ring)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7170" name="Picture 2" descr="C:\Users\user\Desktop\Gauri Dental Slides\ball and ring supported den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057400"/>
            <a:ext cx="5638800" cy="436067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>
                <a:solidFill>
                  <a:schemeClr val="tx1"/>
                </a:solidFill>
              </a:rPr>
              <a:t>Implant supported denture (bar </a:t>
            </a:r>
            <a:r>
              <a:rPr lang="en-US" sz="6000" dirty="0" smtClean="0">
                <a:solidFill>
                  <a:schemeClr val="tx1"/>
                </a:solidFill>
              </a:rPr>
              <a:t>and clip </a:t>
            </a:r>
            <a:r>
              <a:rPr lang="en-US" sz="6000" dirty="0" smtClean="0">
                <a:solidFill>
                  <a:schemeClr val="tx1"/>
                </a:solidFill>
              </a:rPr>
              <a:t>)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8194" name="Picture 2" descr="C:\Users\user\Desktop\Gauri Dental Slides\bar and clip den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133600"/>
            <a:ext cx="7108903" cy="3886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5300" dirty="0" smtClean="0">
                <a:solidFill>
                  <a:schemeClr val="tx1"/>
                </a:solidFill>
              </a:rPr>
              <a:t>Regaining  lost tooth space </a:t>
            </a:r>
            <a:r>
              <a:rPr lang="en-US" sz="5300" dirty="0" smtClean="0">
                <a:solidFill>
                  <a:schemeClr val="tx1"/>
                </a:solidFill>
              </a:rPr>
              <a:t>with orthodontics</a:t>
            </a:r>
            <a:endParaRPr lang="en-IN" sz="53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27650" name="Picture 2" descr="C:\Users\user\Desktop\Gauri Dental Slides\regaining space with orthodont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09800"/>
            <a:ext cx="7450667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5300" dirty="0" smtClean="0">
                <a:solidFill>
                  <a:schemeClr val="tx1"/>
                </a:solidFill>
              </a:rPr>
              <a:t>Immediate dentures</a:t>
            </a:r>
            <a:endParaRPr lang="en-IN" sz="53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5122" name="Picture 2" descr="C:\Users\user\Pictures\immediate dentu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000250"/>
            <a:ext cx="5791200" cy="4343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US" sz="3200" dirty="0" smtClean="0"/>
          </a:p>
          <a:p>
            <a:pPr algn="ctr"/>
            <a:r>
              <a:rPr lang="en-US" sz="9600" b="1" dirty="0" smtClean="0">
                <a:latin typeface="Harrington" pitchFamily="82" charset="0"/>
              </a:rPr>
              <a:t>Thank </a:t>
            </a:r>
            <a:r>
              <a:rPr lang="en-US" sz="9600" b="1" dirty="0" smtClean="0">
                <a:latin typeface="Harrington" pitchFamily="82" charset="0"/>
              </a:rPr>
              <a:t>you</a:t>
            </a:r>
            <a:endParaRPr lang="en-IN" sz="9600" b="1" dirty="0">
              <a:latin typeface="Harrington" pitchFamily="82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>
                <a:solidFill>
                  <a:schemeClr val="tx1"/>
                </a:solidFill>
              </a:rPr>
              <a:t>Dental caries </a:t>
            </a:r>
            <a:r>
              <a:rPr lang="en-US" sz="6000" dirty="0" smtClean="0">
                <a:solidFill>
                  <a:schemeClr val="tx1"/>
                </a:solidFill>
              </a:rPr>
              <a:t>causing m</a:t>
            </a:r>
            <a:r>
              <a:rPr lang="en-US" sz="6000" dirty="0" smtClean="0">
                <a:solidFill>
                  <a:schemeClr val="tx1"/>
                </a:solidFill>
              </a:rPr>
              <a:t>utilation of </a:t>
            </a:r>
            <a:r>
              <a:rPr lang="en-US" sz="6000" dirty="0" smtClean="0">
                <a:solidFill>
                  <a:schemeClr val="tx1"/>
                </a:solidFill>
              </a:rPr>
              <a:t>teeth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4578" name="Picture 2" descr="C:\Users\user\Desktop\Gauri Dental Slides\mutilated teet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085386"/>
            <a:ext cx="6370403" cy="423921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>
                <a:solidFill>
                  <a:schemeClr val="tx1"/>
                </a:solidFill>
              </a:rPr>
              <a:t>2.Advanced </a:t>
            </a:r>
            <a:r>
              <a:rPr lang="en-US" sz="6000" dirty="0" smtClean="0">
                <a:solidFill>
                  <a:schemeClr val="tx1"/>
                </a:solidFill>
              </a:rPr>
              <a:t>periodontal disease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 descr="C:\Users\user\Desktop\Gauri Dental Slides\2.advanced periodontal diseas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133600"/>
            <a:ext cx="6460262" cy="38406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>
                <a:solidFill>
                  <a:schemeClr val="tx1"/>
                </a:solidFill>
              </a:rPr>
              <a:t>Mobility</a:t>
            </a:r>
            <a:r>
              <a:rPr lang="en-US" sz="6000" dirty="0" smtClean="0"/>
              <a:t> </a:t>
            </a:r>
            <a:r>
              <a:rPr lang="en-US" sz="6000" dirty="0" smtClean="0">
                <a:solidFill>
                  <a:schemeClr val="tx1"/>
                </a:solidFill>
              </a:rPr>
              <a:t>of </a:t>
            </a:r>
            <a:r>
              <a:rPr lang="en-US" sz="6000" dirty="0" smtClean="0">
                <a:solidFill>
                  <a:schemeClr val="tx1"/>
                </a:solidFill>
              </a:rPr>
              <a:t>teeth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4" name="Picture 2" descr="C:\Users\user\Desktop\Gauri Dental Slides\2.loosening of tee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1" y="2133600"/>
            <a:ext cx="7889460" cy="3581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4400" dirty="0" smtClean="0">
                <a:solidFill>
                  <a:schemeClr val="tx1"/>
                </a:solidFill>
              </a:rPr>
              <a:t>Advanced periodontitis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(Clinical picture)</a:t>
            </a:r>
            <a:endParaRPr lang="en-IN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 descr="C:\Users\user\Desktop\Gauri Dental Slides\2.advanced periodontit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133600"/>
            <a:ext cx="7484533" cy="3886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4400" dirty="0" smtClean="0">
                <a:solidFill>
                  <a:schemeClr val="tx1"/>
                </a:solidFill>
              </a:rPr>
              <a:t>3.Trauma 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Horizontal fracture of  </a:t>
            </a:r>
            <a:r>
              <a:rPr lang="en-US" sz="4400" dirty="0" smtClean="0">
                <a:solidFill>
                  <a:schemeClr val="tx1"/>
                </a:solidFill>
              </a:rPr>
              <a:t>teeth</a:t>
            </a:r>
            <a:endParaRPr lang="en-IN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267200"/>
          </a:xfrm>
        </p:spPr>
        <p:txBody>
          <a:bodyPr>
            <a:normAutofit/>
          </a:bodyPr>
          <a:lstStyle/>
          <a:p>
            <a:pPr algn="ctr"/>
            <a:endParaRPr lang="en-IN" sz="32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SAN-Dental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098" name="Picture 2" descr="C:\Users\user\Desktop\Gauri Dental Slides\3.trauma fractured tee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057400"/>
            <a:ext cx="2286000" cy="415636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182</Words>
  <Application>Microsoft Office PowerPoint</Application>
  <PresentationFormat>On-screen Show (4:3)</PresentationFormat>
  <Paragraphs>157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Flow</vt:lpstr>
      <vt:lpstr>IMPORTANCE OF TOOTH REPLACEMENT</vt:lpstr>
      <vt:lpstr>     Normal dentition</vt:lpstr>
      <vt:lpstr>Slide 3</vt:lpstr>
      <vt:lpstr>     1.Dental caries </vt:lpstr>
      <vt:lpstr>     Dental caries causing mutilation of teeth</vt:lpstr>
      <vt:lpstr>     2.Advanced periodontal disease</vt:lpstr>
      <vt:lpstr>     Mobility of teeth</vt:lpstr>
      <vt:lpstr>     Advanced periodontitis (Clinical picture)</vt:lpstr>
      <vt:lpstr>     3.Trauma  Horizontal fracture of  teeth</vt:lpstr>
      <vt:lpstr>     Trauma  causing vertical fracture of  teeth</vt:lpstr>
      <vt:lpstr>     4.Oral lesions  Dental cyst</vt:lpstr>
      <vt:lpstr>     Dental tumors</vt:lpstr>
      <vt:lpstr>5.Congenitally missing teeth</vt:lpstr>
      <vt:lpstr>Slide 14</vt:lpstr>
      <vt:lpstr>Missing anterior tooth</vt:lpstr>
      <vt:lpstr>     Loss of posterior tooth</vt:lpstr>
      <vt:lpstr>     Wear facets</vt:lpstr>
      <vt:lpstr>     Migration of teeth</vt:lpstr>
      <vt:lpstr>     Supraeruption of opposing tooth</vt:lpstr>
      <vt:lpstr>     Spacing between teeth as a result of migration</vt:lpstr>
      <vt:lpstr>     Food lodgement causing initiation of caries and periodontal problems</vt:lpstr>
      <vt:lpstr>     Normal occlusion</vt:lpstr>
      <vt:lpstr>     Occlusion deranged</vt:lpstr>
      <vt:lpstr>     Muscles of mastication affected</vt:lpstr>
      <vt:lpstr>     Affects temporomandibular joint</vt:lpstr>
      <vt:lpstr>     Loss of multiple posterior teeth in a single arch</vt:lpstr>
      <vt:lpstr>     Bilateral loss of posterior teeth in both the arches</vt:lpstr>
      <vt:lpstr>     Change in facial profile</vt:lpstr>
      <vt:lpstr>     Mandibular rotation</vt:lpstr>
      <vt:lpstr>     Mandibular overclosure</vt:lpstr>
      <vt:lpstr>     Wear of anterior teeth</vt:lpstr>
      <vt:lpstr>     Chipping and fracture of anterior teeth</vt:lpstr>
      <vt:lpstr>     Muscles of mastication affected</vt:lpstr>
      <vt:lpstr>     Affects temporomandibular joint</vt:lpstr>
      <vt:lpstr>     </vt:lpstr>
      <vt:lpstr>     Anterior bridge</vt:lpstr>
      <vt:lpstr>     Posterior bridge</vt:lpstr>
      <vt:lpstr>     Implants for individual teeth</vt:lpstr>
      <vt:lpstr>     Acrylic removable partial denture</vt:lpstr>
      <vt:lpstr>     Lower cast partial denture (Removable)</vt:lpstr>
      <vt:lpstr>     Upper cast partial denture (Removable)</vt:lpstr>
      <vt:lpstr>     Flexi denture</vt:lpstr>
      <vt:lpstr>     Complete dentures</vt:lpstr>
      <vt:lpstr>     Implant supported denture(Ball &amp; Ring)</vt:lpstr>
      <vt:lpstr>     Implant supported denture (bar and clip )</vt:lpstr>
      <vt:lpstr>     Regaining  lost tooth space with orthodontics</vt:lpstr>
      <vt:lpstr>     Immediate dentures</vt:lpstr>
      <vt:lpstr>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59</cp:revision>
  <dcterms:created xsi:type="dcterms:W3CDTF">2006-08-16T00:00:00Z</dcterms:created>
  <dcterms:modified xsi:type="dcterms:W3CDTF">2014-07-07T07:10:32Z</dcterms:modified>
</cp:coreProperties>
</file>